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6" r:id="rId5"/>
    <p:sldId id="282" r:id="rId6"/>
    <p:sldId id="277" r:id="rId7"/>
    <p:sldId id="278" r:id="rId8"/>
    <p:sldId id="279" r:id="rId9"/>
    <p:sldId id="280" r:id="rId10"/>
    <p:sldId id="281" r:id="rId11"/>
    <p:sldId id="270" r:id="rId12"/>
    <p:sldId id="271" r:id="rId13"/>
    <p:sldId id="272" r:id="rId14"/>
    <p:sldId id="273" r:id="rId15"/>
    <p:sldId id="274" r:id="rId16"/>
    <p:sldId id="284" r:id="rId17"/>
    <p:sldId id="283" r:id="rId18"/>
    <p:sldId id="275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60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4BB4C-A606-4341-A02B-F366EE4BAA5E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CF91-640B-4EEA-AC52-8ADC7B8FE5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340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4BB4C-A606-4341-A02B-F366EE4BAA5E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CF91-640B-4EEA-AC52-8ADC7B8FE5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584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4BB4C-A606-4341-A02B-F366EE4BAA5E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CF91-640B-4EEA-AC52-8ADC7B8FE5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623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4BB4C-A606-4341-A02B-F366EE4BAA5E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CF91-640B-4EEA-AC52-8ADC7B8FE5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783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4BB4C-A606-4341-A02B-F366EE4BAA5E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CF91-640B-4EEA-AC52-8ADC7B8FE5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86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4BB4C-A606-4341-A02B-F366EE4BAA5E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CF91-640B-4EEA-AC52-8ADC7B8FE5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669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4BB4C-A606-4341-A02B-F366EE4BAA5E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CF91-640B-4EEA-AC52-8ADC7B8FE5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632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4BB4C-A606-4341-A02B-F366EE4BAA5E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CF91-640B-4EEA-AC52-8ADC7B8FE5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752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4BB4C-A606-4341-A02B-F366EE4BAA5E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CF91-640B-4EEA-AC52-8ADC7B8FE5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077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4BB4C-A606-4341-A02B-F366EE4BAA5E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CF91-640B-4EEA-AC52-8ADC7B8FE5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698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4BB4C-A606-4341-A02B-F366EE4BAA5E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CF91-640B-4EEA-AC52-8ADC7B8FE5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313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4BB4C-A606-4341-A02B-F366EE4BAA5E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4CF91-640B-4EEA-AC52-8ADC7B8FE5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990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299" y="114300"/>
            <a:ext cx="1338943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НПК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92186" y="2650672"/>
            <a:ext cx="7756071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№01-Вводная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063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7421" y="1028701"/>
            <a:ext cx="11900848" cy="39678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1.Назначение контроля качества и испытаний строительных конструкций.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2.Термины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определения.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3.Роль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место контроля качества и испытаний в создании и эксплуатации строительных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4.Виды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категории, цели и критерии испытаний и контроля.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64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" y="0"/>
            <a:ext cx="12077699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1.Назначение контроля качества и испытаний строительных конструкций.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систем менеджмента организации в соответствии с международными стандартами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 серий 9000, 14000, 50000, OHSAS 18000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для большинства компаний строительного сектора связано со значительными затратами, экономически оправданными в долгосрочной перспективе.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Во многом это обусловлено особенностями строительного производства: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мобильностью и разнообразием процессов создания строительной продукции;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многообразием участников строительного производства, специализирующихся на выполнении отдельных этапов (процессов) создания строительной продукции;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неподвижностью (неперемещаемостью) готовой строительной продукции (зданий и сооружений), ее привязанностью к конкретному месту нахождения и, соответственно, зависимостью строительных работ от места создания строительной продукции;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значительными объемами и многообразием используемых для целей строительства материалов, изделий и конструкций;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масштабностью применения машин, механизмов, оборудования и механизированного инструмента;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требованием обеспечения особых гарантий безопасной эксплуатации и долговечности строительной продукции;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потребностью в привлечении значительного объема инвестиций для создания строительной продукции. 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51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6478" y="1"/>
            <a:ext cx="12055522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малых и средних строительных организаций внедрение международных систем менеджмента требует особого подхода, поскольку стандарты этих систем устанавливают универсальные требования к организациям независимо от их типа, размера, производимой продукции или предоставляемых услуг.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Неформальное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и документальное сопровождение выполнения требований систем менеджмента для малых и средних строительных организаций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связано с необходимостью расширения штата и усложнения структуры управленческого аппарата, поиска и оплаты работы консультантов.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Такие действия руководством организаций воспринимаются, как избыточные и неоправданные, в связи с: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традиционным стремлением снизить условно-постоянные издержки на содержание управленческого аппарата, укомплектованного узкопрофильными специалистами;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универсализмом выполняемых функций руководящим звеном организаций и стремлением экономить на внутреннем документообороте.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Настоящий документ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 НОСТРОЙ 2.35.122-2013</a:t>
            </a:r>
            <a:r>
              <a:rPr lang="ru-RU" dirty="0" smtClean="0"/>
              <a:t>)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 на создание системы контроля качества в строительных организациях малого, среднего и крупного бизнеса (без ограничений по численности и объемам выполнения работ), формулирует набор требований и определяющих их критериев, выполнение которых свидетельствует о наличии в организации системы контроля качества.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системы контроля качества свидетельствует о том, что строительная организация с высокой долей вероятности способна профессионально, качественно и в установленные договорными обязательствами сроки выполнить свою работу в соответствии с проектной, технологической документацией и условиями договора, соблюдая безопасные условия труда и требования к охране окружающей среды.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59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0125" y="0"/>
            <a:ext cx="1204187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установить минимально необходимый состав требований к системе контроля качества строительной организации и критерии их оценки.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создания системы контроля качества: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17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удовлетворение существующих и предполагаемых потребностей и ожиданий участников строительного процесса, эксплуатирующих организаций, населения (далее – потребителей);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17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доверия со стороны потребителей, государственных органов и других заинтересованных сторон;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17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риска финансовой неустойчивости строительной организации.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Внедрение системы контроля качества в строительстве будет способствовать не только повышению конкурентоспособности строительных организаций и обеспечению качества работ, но и содействовать потребителям в компетентном выборе исполнителей работ в строительстве, обеспечивая защиту их прав и законных интересов.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Настоящий стандарт устанавливает требования к системе контроля качества строительной организации в тех случаях, когда организация: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17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нуждается в демонстрации своей способности выполнять работу, отвечающую требованиям потребителей и обязательным требованиям, устанавливаемым государством;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17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ставит своей целью обеспечение требований потребителей и исключение (или максимальное снижение) риска нарушений обязательств при выполнении работ по заключенным договорам;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17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нуждается в подтверждении выполнения требования о наличии контроля качества в организации;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17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заинтересована в получении внешнего подтверждения наличия в организации действующей системы контроля качества</a:t>
            </a:r>
            <a:endParaRPr lang="ru-RU" sz="17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68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830" y="0"/>
            <a:ext cx="1206917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Настоящий стандарт устанавливает требования к системе контроля качества строительной организации в тех случаях, когда организация: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нуждается в демонстрации своей способности выполнять работу, отвечающую требованиям потребителей и обязательным требованиям, устанавливаемым государством;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ставит своей целью обеспечение требований потребителей и исключение (или максимальное снижение) риска нарушений обязательств при выполнении работ по заключенным договорам;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нуждается в подтверждении выполнения требования о наличии контроля качества в организации;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заинтересована в получении внешнего подтверждения наличия в организации действующей системы контроля качества.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2. Термины и определения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Свойство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Объективная особенность продукции, которая может проявляться при ее создании, эксплуатации или потреблении.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Совокупность свойств продукции, обусловливающих ее пригодность удовлетворять определенные потребности в соответствии с ее назначением.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качества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Количественная характеристика одного или нескольких свойств продукции, входящих в ее качество, рассматриваемая применительно к определенным условиям ее создания и эксплуатации или потребления.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Качественная или количественная характеристика любых свойств или состояний продукции.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331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534" y="0"/>
            <a:ext cx="12096466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Признак продукции, количественно характеризующий любые ее свойства.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Единичный показатель качества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Показатель качества продукции, характеризующий одно из ее свойств.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Комплексный показатель качества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Показатель качества продукции, характеризующий несколько ее свойств.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Определяющий показатель качества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Показатель качества продукции, по которому принимают решение оценивать ее качество.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Интегральный показатель качества про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дукции – Показатель качества продукции, являющийся отношением суммарного полезного эффекта от эксплуатации или потребления продукции к суммарным затратам на ее создание и эксплуатацию или потребление.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качества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Комплексный показатель качества разнородной продукции, выпущенной за рассматриваемый интервал, равный среднему взвешенному относительных значений показателей качества этой продукции.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дефектности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Среднее взвешенное количество дефектов, приходящееся на единицу продукции.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дефектности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Комплексный показатель качества разнородной продукции, выпущенной за рассматриваемый интервал, равный среднему взвешенному коэффициентов дефектности этой продукции.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сортности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Отношение суммарной стоимости продукции, выпущенной за рассматриваемый интервал времени, к суммарной стоимости этой же продукции в пересчете на наивысший сорт.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567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182" y="0"/>
            <a:ext cx="12082818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весомости показателя качества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Количественная характеристика значимости данного показателя качества продукции среди других показателей ее качеств.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Базовое значение показателя качества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Значение показателя качества продукции, принятое за основу при сравнительной оценке ее качества.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Относительное значение показателя качества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Отношение значения показателя качества оцениваемой продукции к базовому значению этого показателя.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Регламентированное значение показателя качества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Значение показателя качества продукции, установленное нормативной документацией.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Номинальное значение показателя качества продукции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Регламентированное значение показателя качества продукции, от которого отсчитывается допускаемое.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Предельное значение показателя качества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Наибольшее или наименьшее регламентированное значение показателя качества продукции.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Оптимальное значение показателя качества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Значение показателя качества продукции, при котором достигается либо наибольший эффект от эксплуатации или потребления продукции при заданных затратах на ее создание и эксплуатацию или потребление, либо заданный эффект при наименьших затратах, либо наибольшее отношение эффекта к затратам.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Допускаемое отклонение показателя качества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Отклонение фактического значения показателя качества продукции от номинального значения, находящееся в пределах, установленных нормативной документацией.</a:t>
            </a:r>
          </a:p>
        </p:txBody>
      </p:sp>
    </p:spTree>
    <p:extLst>
      <p:ext uri="{BB962C8B-B14F-4D97-AF65-F5344CB8AC3E}">
        <p14:creationId xmlns:p14="http://schemas.microsoft.com/office/powerpoint/2010/main" val="3316634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124" y="0"/>
            <a:ext cx="12041875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качества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Относительная характеристика качества продукции, основанная на сравнении значений показателей качества оцениваемой продукции с базовыми значениями соответствующих показателей.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уровень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Относительная характеристика качества продукции, основанная на сопоставлении значений показателей, характеризующих техническое.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качества продукции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уровня качества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Совокупность операций, выключающая выбор номенклатуры показателей качества оцениваемой продукции, определение значений этих показателей и сопоставление их с базовыми.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технического уровня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Совокупность операций, включающая выбор номенклатуры показателей, характеризующих техническое совершенство оцениваемой продукции, определение значений этих показателей и сопоставление их с базовыми.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Дифференциальный метод оценки качества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Метод оценки качества продукции, основанный на использовании единичных показателей ее качества.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Комплексный метод оценки качества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Метод оценки качества продукции, основанный на использовании комплексных показателей ее качества.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Смешанный метод оценки качества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Метод оценки качества продукции, основанный на одновременном использовании единичных и комплексных показателей ее качества.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Статистический метод оценки качества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Метод оценки качества продукции, при котором значения показателей качества продукции определяют с использованием правил математической статистики. </a:t>
            </a:r>
            <a:endParaRPr lang="ru-RU" b="1" u="sng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191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773" y="0"/>
            <a:ext cx="12028227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Годная продукция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Продукция, удовлетворяющая всем установленным требованиям.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Дефект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Каждое отдельное несоответствие продукции установленным требованиям.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Дефектное изделие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Изделие, имеющее хотя бы один дефект.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Явный дефект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Дефект, для выявления которого в нормативной документации, обязательной для данного вида контроля, предусмотрены соответствующие правила, методы и средства.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Скрытый дефект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Дефект, для выявления которого в нормативной документации, обязательной для данного вида контроля, не предусмотрены соответствующие правила, методы и средства.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Критический дефект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Дефект, при наличии которого использование продукции по назначению практически невозможно или недопустимо.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Значительный дефект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Дефект, который существенно влияет на использование продукции по назначению и (или) на ее долговечность, но не является критическим.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Малозначительный дефект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Дефект, который существенно не влияет на использование продукции по назначению и ее долговечность.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Устранимый дефект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Дефект, устранение которого технически возможно и экономически целесообразно.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Неустранимый дефект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Дефект, устранение которого технически невозможно или экономически нецелесообразно.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Продукция, передача которой потребителю не допускается из-за наличия дефектов.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854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830" y="0"/>
            <a:ext cx="1206917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Исправимый брак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Брак, все дефекты в котором, обусловившие забракование продукции, являются устранимыми.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Неисправимый брак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Брак, в котором хотя бы один из дефектов, обусловивших забракование продукции, является неустранимым.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Сорт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Градация продукции определенного вида по одному или нескольким показателям качества, установленная нормативной документацией.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 качества продукции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Градация качества продукции определенного вида, устанавливаемая при государственной аттестации.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2830" y="2769989"/>
            <a:ext cx="1192814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4.Виды и категории, цели и критерии испытаний и контроля.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Испытание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строительных конструкций – это комплекс мероприятий, который позволяет проконтролировать, обследовать, проанализировать текущее состояние элементов здания в ходе эксплуатации, дать оценку выявленных повреждений и необходимости проведения ремонтных работ, а также спрогнозировать безопасность дальнейшего функционирования.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Испытания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быть периодическими, т.е. их необходимо производить строго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раз в 5-10 лет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зависимости от типа здания, согласно нормативам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ГОСТа. 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второму типу относят так называемые предупреждающие испытания перед ремонтом, реконструкцией, перестройками, перепланировками или консервированием объекта. Бывает, что испытания приходится проводить в принудительном порядке, по распоряжению регулирующих органов.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Существуют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добровольные обследования конструкций здания, которые рачительные владельцы заказывают в случаях, когда эксплуатирующая организация указывает на возможные проблемы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583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773" y="0"/>
            <a:ext cx="12028227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Испытание строительных конструкций решает следующие задачи: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tabLst>
                <a:tab pos="457200" algn="l"/>
              </a:tabLst>
            </a:pP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контроль 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качества материалов и произведенных работ в гарантийный и постгарантийный </a:t>
            </a: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периоды;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tabLst>
                <a:tab pos="457200" algn="l"/>
              </a:tabLst>
            </a:pP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выявление 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текущих технических проблем конструкций, в том числе дефектов и </a:t>
            </a: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деформаций;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 algn="just" fontAlgn="base">
              <a:tabLst>
                <a:tab pos="457200" algn="l"/>
              </a:tabLst>
            </a:pP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пределение 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реальной несущей способности конструкций и перекрытий, а также точек </a:t>
            </a: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наивысшего напряжения;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 algn="just" fontAlgn="base">
              <a:tabLst>
                <a:tab pos="457200" algn="l"/>
              </a:tabLst>
            </a:pP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оценка 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влияния выявленных проблем на безопасность здания при эксплуатации и необходимости проведения предупреждающих ремонтных </a:t>
            </a: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работ;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tabLst>
                <a:tab pos="457200" algn="l"/>
              </a:tabLst>
            </a:pP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установление 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расчетной схемы или скрытых резервов </a:t>
            </a: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прочности;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buFontTx/>
              <a:buChar char="-"/>
              <a:tabLst>
                <a:tab pos="457200" algn="l"/>
              </a:tabLst>
            </a:pP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изучение 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работы новой конструкции</a:t>
            </a: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 fontAlgn="base">
              <a:tabLst>
                <a:tab pos="457200" algn="l"/>
              </a:tabLst>
            </a:pPr>
            <a:endParaRPr lang="ru-RU" b="1" dirty="0" smtClean="0">
              <a:solidFill>
                <a:schemeClr val="tx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Объектами испытания могут быть:</a:t>
            </a:r>
          </a:p>
          <a:p>
            <a:pPr lvl="0" algn="just" fontAlgn="base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недавно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построенные здания и сооружения, а также изготовленные конструкции (проверяется их соответствие проекту и нормативным требованиям по несущей способности, жесткости, трещиностойкости и возможности сдачи в эксплуатацию);</a:t>
            </a:r>
          </a:p>
          <a:p>
            <a:pPr lvl="0" algn="just" fontAlgn="base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эксплуатируемые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и сооружения (выявляется фактическая несущая способность, жесткость и трещиностойкость для заключения о нормальной работоспособности или необходимости ремонта и/или усиления);</a:t>
            </a:r>
          </a:p>
          <a:p>
            <a:pPr lvl="0" algn="just" fontAlgn="base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экспериментальные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строительные конструкции (при проведении научных исследований);</a:t>
            </a:r>
          </a:p>
          <a:p>
            <a:pPr lvl="0" algn="just" fontAlgn="base"/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опытные строительные конструкции (при внедрении в массовое производство);</a:t>
            </a:r>
          </a:p>
          <a:p>
            <a:pPr lvl="0" algn="just" fontAlgn="base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заводские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образцы материалов для изготовления строительных конструкций (проверяется качество и соблюдение технологии производства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i="1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168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125" y="95534"/>
            <a:ext cx="11900848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Виды испытаний строительных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конструкций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Натуральное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(полевое) испытание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строительных конструкций специалисты строительной лаборатории выполняют непосредственно на объекте в три этапа: в ходе строительства, после завершения строительства и в процессе эксплуатации. В первую очередь, такие испытания помогают понять 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потестировать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 условия, в которых объект будет в дальнейшем эксплуатироваться. Специалисты определяют несущую способность, влияние нагрузок, вибраций и колебаний, устойчивость конструкций к трещинам, их прочность и жесткость, возможность монтажа оборудования.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случаях, когда планируется разработать и внедрить новые конструкции в зданиях и сооружениях,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модельный вид испытаний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 сути – это эксперимент, целью которого является исследование строительной конструкции, базирующийся на теории подобия.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Такой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позволяет, с помощью «модельного образца», ответить на вопросы, начиная с проектирования модели и будущих нагрузок, заканчивая оценкой достоверности результатов.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испытания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строительных конструкций также проводят на образцах, но на образцах материалов, взятых непосредственно на строящемся или уже эксплуатируемом объекте с целью выявления соответствия качества этих материалов проекту, стандартам и нормативам.</a:t>
            </a:r>
          </a:p>
          <a:p>
            <a:pPr fontAlgn="base">
              <a:spcBef>
                <a:spcPts val="600"/>
              </a:spcBef>
              <a:spcAft>
                <a:spcPts val="600"/>
              </a:spcAft>
            </a:pPr>
            <a:endParaRPr lang="ru-RU" sz="9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ic-globalem.pro/wp-content/uploads/2021/09/IMG_672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25" y="4913193"/>
            <a:ext cx="2485399" cy="1794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испытание строительных конструкций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253" y="4913192"/>
            <a:ext cx="2697499" cy="1794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Натурное испытание железобетонной плиты перекрытия с постепенным увеличением распределенной нагрузки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789" y="4913192"/>
            <a:ext cx="2881184" cy="1794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Лабораторное испытание по прочности конструкций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320" y="4913192"/>
            <a:ext cx="3085901" cy="17946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4977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830" y="1"/>
            <a:ext cx="11969086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 и цели контроля качества сооружений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Неразрушающий контроль строительных конструкций проводится для того, чтобы: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предупредить разрушение объектов из-за влияния негативных факторов окружающей среды;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своевременно обнаружить конструкции с изменениями состояний;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обеспечить максимально безопасные условия эксплуатации зданий и сооружений;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проконтролировать, с какой скоростью изменяется техническое состояние объекта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 fontAlgn="base"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испытаний строительных конструкций без их разрушения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Благодаря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неразрушающим методам контроля, можно быстро и адекватно обследовать и оценить, в каком техническом состоянии находится то или иное строение или конструкционное изделие.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Все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испытания проводятся непосредственно на территории здания.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Это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(ГОСТированные) способы, благодаря которым можно исследовать качество материалов и конструкций без ущерба зданию, измеряя показатели во всех доступных точках.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Кроме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неразрушающие методы контроля прочности строительных материалов заметно сокращают время производства работ.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Испытания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проводить даже в том случае, если объекты находятся в эксплуатации.</a:t>
            </a:r>
          </a:p>
          <a:p>
            <a:pPr lvl="0" algn="just" fontAlgn="base"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981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125" y="0"/>
            <a:ext cx="12041875" cy="4570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способы контроля качества делятся на следующие категории.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Визуальные.</a:t>
            </a:r>
            <a:r>
              <a:rPr lang="ru-RU" b="1" dirty="0">
                <a:solidFill>
                  <a:srgbClr val="02020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Исходя из названия понятно, что эта методика заключается в осмотре строительных конструкций на наличие в них дефектов, а также на измерение параметров. В качестве инструмента специалисты применяют штангенциркули, лазерные дальномеры и так далее.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Механические.</a:t>
            </a:r>
            <a:r>
              <a:rPr lang="ru-RU" b="1" dirty="0">
                <a:solidFill>
                  <a:srgbClr val="02020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Главная цель – определение прочностных показателей материалов. Для этого используются специализированные методики и инструменты (например, ударно-импульсные, отрыв со скалыванием), регламентированные соответствующим ГОСТом, в зависимости от вида конструкционного материала. Таким механическим </a:t>
            </a:r>
            <a:r>
              <a:rPr lang="ru-RU" b="1" dirty="0" smtClean="0">
                <a:solidFill>
                  <a:srgbClr val="02020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способом </a:t>
            </a:r>
            <a:r>
              <a:rPr lang="ru-RU" b="1" dirty="0">
                <a:solidFill>
                  <a:srgbClr val="02020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определяют прочность бетона или раствора цемента в кладке кирпича.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Физические.</a:t>
            </a:r>
            <a:r>
              <a:rPr lang="ru-RU" b="1" dirty="0">
                <a:solidFill>
                  <a:srgbClr val="02020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 данной категории относится несколько методик, о которых пойдет речь дальше. Для их осуществления целесообразно использовать специальные электронные приборы.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870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2830" y="0"/>
            <a:ext cx="11928143" cy="4952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950"/>
              </a:lnSpc>
              <a:spcBef>
                <a:spcPts val="200"/>
              </a:spcBef>
              <a:spcAft>
                <a:spcPts val="75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 и цели испытаний сооружений и зданий, когда они проводятся</a:t>
            </a:r>
          </a:p>
          <a:p>
            <a:pPr algn="just">
              <a:lnSpc>
                <a:spcPts val="1950"/>
              </a:lnSpc>
              <a:spcAft>
                <a:spcPts val="1125"/>
              </a:spcAft>
            </a:pPr>
            <a:r>
              <a:rPr lang="ru-RU" b="1" i="1" dirty="0">
                <a:solidFill>
                  <a:srgbClr val="51535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Обследования строительных конструкций состоит в оценке реального технического состояния объекта в целом и отдельных его элементов и проводится при необходимости:</a:t>
            </a:r>
            <a:endParaRPr lang="ru-RU" b="1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950"/>
              </a:lnSpc>
              <a:spcAft>
                <a:spcPts val="15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определить оценку контроля качества выполненных строительных работ и передачи полученных результатов в инспектирующие органы. В данном случае проверке подлежат прочностные характеристики стройматериалов, надежность сварных соединений металлоконструкций, прочность стен, перекрытий, фундаментов и других элементов;</a:t>
            </a:r>
          </a:p>
          <a:p>
            <a:pPr marL="342900" lvl="0" indent="-342900" algn="just">
              <a:lnSpc>
                <a:spcPts val="1950"/>
              </a:lnSpc>
              <a:spcAft>
                <a:spcPts val="15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проверить качество поставленных на строительную площадку бетонных конструкций на соответствие сертификатам и техническим паспортам;</a:t>
            </a:r>
          </a:p>
          <a:p>
            <a:pPr marL="342900" lvl="0" indent="-342900" algn="just">
              <a:lnSpc>
                <a:spcPts val="1950"/>
              </a:lnSpc>
              <a:spcAft>
                <a:spcPts val="15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оценить уровень допустимого повышения нагрузки на сооруженные конструкции, например, при необходимости установить дополнительное оборудование, антенны и другие дополнительные грузы;</a:t>
            </a:r>
          </a:p>
          <a:p>
            <a:pPr marL="342900" lvl="0" indent="-342900" algn="just">
              <a:lnSpc>
                <a:spcPts val="1950"/>
              </a:lnSpc>
              <a:spcAft>
                <a:spcPts val="15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разрешить возникшие в ходе строительства судебные или досудебные споры посредством документального подтверждения характеристик объектов.</a:t>
            </a:r>
          </a:p>
          <a:p>
            <a:pPr algn="just">
              <a:lnSpc>
                <a:spcPts val="1950"/>
              </a:lnSpc>
              <a:spcAft>
                <a:spcPts val="1125"/>
              </a:spcAft>
            </a:pPr>
            <a:r>
              <a:rPr lang="ru-RU" b="1" dirty="0">
                <a:solidFill>
                  <a:srgbClr val="51535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ходе испытательных работ обследованию подлежат грунт, фундамент, балконы, межэтажные перекрытия, кровельные конструкции, эркеры, лестницы, колонны, а также все узлы и стыки проверяемых сооружений</a:t>
            </a:r>
            <a:r>
              <a:rPr lang="ru-RU" b="1" dirty="0" smtClean="0">
                <a:solidFill>
                  <a:srgbClr val="51535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664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2830" y="0"/>
            <a:ext cx="1206917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50"/>
              </a:lnSpc>
              <a:spcAft>
                <a:spcPts val="1125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Проведение испытаний обеспечивает решение следующих задач:</a:t>
            </a:r>
          </a:p>
          <a:p>
            <a:pPr marL="342900" lvl="0" indent="-342900">
              <a:lnSpc>
                <a:spcPts val="1950"/>
              </a:lnSpc>
              <a:spcAft>
                <a:spcPts val="15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выявление дефектов и деформаций при их наличии;</a:t>
            </a:r>
          </a:p>
          <a:p>
            <a:pPr marL="342900" lvl="0" indent="-342900">
              <a:lnSpc>
                <a:spcPts val="1950"/>
              </a:lnSpc>
              <a:spcAft>
                <a:spcPts val="15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реальных значений несущей способности строительных конструкций;</a:t>
            </a:r>
          </a:p>
          <a:p>
            <a:pPr marL="342900" lvl="0" indent="-342900">
              <a:lnSpc>
                <a:spcPts val="1950"/>
              </a:lnSpc>
              <a:spcAft>
                <a:spcPts val="15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установку в разных точках реалистичного напряженного состояния;</a:t>
            </a:r>
          </a:p>
          <a:p>
            <a:pPr marL="342900" lvl="0" indent="-342900">
              <a:lnSpc>
                <a:spcPts val="1950"/>
              </a:lnSpc>
              <a:spcAft>
                <a:spcPts val="15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установление воздействия обнаруженных повреждений на работоспособность здания;</a:t>
            </a:r>
          </a:p>
          <a:p>
            <a:pPr marL="342900" lvl="0" indent="-342900">
              <a:lnSpc>
                <a:spcPts val="1950"/>
              </a:lnSpc>
              <a:spcAft>
                <a:spcPts val="15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оценивание необходимости и степени усиления конструкции, подлежащей ремонту;</a:t>
            </a:r>
          </a:p>
          <a:p>
            <a:pPr marL="342900" lvl="0" indent="-342900">
              <a:lnSpc>
                <a:spcPts val="1950"/>
              </a:lnSpc>
              <a:spcAft>
                <a:spcPts val="15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изучение технических характеристик строения и расчет допустимо возможных резервов прочности.</a:t>
            </a:r>
          </a:p>
          <a:p>
            <a:pPr>
              <a:lnSpc>
                <a:spcPts val="1950"/>
              </a:lnSpc>
              <a:spcAft>
                <a:spcPts val="1125"/>
              </a:spcAft>
            </a:pPr>
            <a:r>
              <a:rPr lang="ru-RU" b="1" dirty="0" smtClean="0">
                <a:solidFill>
                  <a:srgbClr val="51535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Все </a:t>
            </a:r>
            <a:r>
              <a:rPr lang="ru-RU" b="1" dirty="0">
                <a:solidFill>
                  <a:srgbClr val="51535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проводимые испытания разделяются на периодические, предупреждающие и добровольные. </a:t>
            </a:r>
            <a:endParaRPr lang="ru-RU" b="1" dirty="0" smtClean="0">
              <a:solidFill>
                <a:srgbClr val="515356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950"/>
              </a:lnSpc>
              <a:spcAft>
                <a:spcPts val="1125"/>
              </a:spcAft>
            </a:pPr>
            <a:r>
              <a:rPr lang="ru-RU" b="1" smtClean="0">
                <a:solidFill>
                  <a:srgbClr val="51535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Первый </a:t>
            </a:r>
            <a:r>
              <a:rPr lang="ru-RU" b="1" dirty="0">
                <a:solidFill>
                  <a:srgbClr val="51535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 проверок проводится регулярно в соответствии требований ГОСТов, второй – при предстоящем ремонте конструкций, третий – по желанию собственника сооружения.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7749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37024" y="2998674"/>
            <a:ext cx="54917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3998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2613</Words>
  <Application>Microsoft Office PowerPoint</Application>
  <PresentationFormat>Широкоэкранный</PresentationFormat>
  <Paragraphs>144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14</cp:revision>
  <dcterms:created xsi:type="dcterms:W3CDTF">2022-11-29T14:25:18Z</dcterms:created>
  <dcterms:modified xsi:type="dcterms:W3CDTF">2022-11-30T05:00:06Z</dcterms:modified>
</cp:coreProperties>
</file>